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9"/>
  </p:notesMasterIdLst>
  <p:sldIdLst>
    <p:sldId id="256" r:id="rId2"/>
    <p:sldId id="326" r:id="rId3"/>
    <p:sldId id="316" r:id="rId4"/>
    <p:sldId id="308" r:id="rId5"/>
    <p:sldId id="318" r:id="rId6"/>
    <p:sldId id="324" r:id="rId7"/>
    <p:sldId id="267" r:id="rId8"/>
    <p:sldId id="331" r:id="rId9"/>
    <p:sldId id="270" r:id="rId10"/>
    <p:sldId id="330" r:id="rId11"/>
    <p:sldId id="328" r:id="rId12"/>
    <p:sldId id="321" r:id="rId13"/>
    <p:sldId id="327" r:id="rId14"/>
    <p:sldId id="332" r:id="rId15"/>
    <p:sldId id="333" r:id="rId16"/>
    <p:sldId id="329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75C2B9B-938C-42DB-BBFF-DB9FD2E3E793}">
          <p14:sldIdLst>
            <p14:sldId id="256"/>
            <p14:sldId id="326"/>
            <p14:sldId id="316"/>
            <p14:sldId id="308"/>
            <p14:sldId id="318"/>
            <p14:sldId id="324"/>
            <p14:sldId id="267"/>
            <p14:sldId id="331"/>
            <p14:sldId id="270"/>
            <p14:sldId id="330"/>
            <p14:sldId id="328"/>
            <p14:sldId id="321"/>
            <p14:sldId id="327"/>
            <p14:sldId id="332"/>
            <p14:sldId id="333"/>
            <p14:sldId id="329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E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690" autoAdjust="0"/>
  </p:normalViewPr>
  <p:slideViewPr>
    <p:cSldViewPr>
      <p:cViewPr varScale="1">
        <p:scale>
          <a:sx n="86" d="100"/>
          <a:sy n="86" d="100"/>
        </p:scale>
        <p:origin x="533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86141-9B7B-40B3-BEA9-2342681A03F0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CBAE4-7B39-4761-9869-D6B450A88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44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CBAE4-7B39-4761-9869-D6B450A8854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023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A4FD-D333-4569-9E67-040B365D0014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E838-A9A3-44A7-BCD9-7FBCF69A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173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A4FD-D333-4569-9E67-040B365D0014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E838-A9A3-44A7-BCD9-7FBCF69A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137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A4FD-D333-4569-9E67-040B365D0014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E838-A9A3-44A7-BCD9-7FBCF69A8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6967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A4FD-D333-4569-9E67-040B365D0014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E838-A9A3-44A7-BCD9-7FBCF69A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272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A4FD-D333-4569-9E67-040B365D0014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E838-A9A3-44A7-BCD9-7FBCF69A8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1897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A4FD-D333-4569-9E67-040B365D0014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E838-A9A3-44A7-BCD9-7FBCF69A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289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A4FD-D333-4569-9E67-040B365D0014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E838-A9A3-44A7-BCD9-7FBCF69A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013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A4FD-D333-4569-9E67-040B365D0014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E838-A9A3-44A7-BCD9-7FBCF69A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68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A4FD-D333-4569-9E67-040B365D0014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E838-A9A3-44A7-BCD9-7FBCF69A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420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A4FD-D333-4569-9E67-040B365D0014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E838-A9A3-44A7-BCD9-7FBCF69A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9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A4FD-D333-4569-9E67-040B365D0014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E838-A9A3-44A7-BCD9-7FBCF69A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41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A4FD-D333-4569-9E67-040B365D0014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E838-A9A3-44A7-BCD9-7FBCF69A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53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A4FD-D333-4569-9E67-040B365D0014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E838-A9A3-44A7-BCD9-7FBCF69A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122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A4FD-D333-4569-9E67-040B365D0014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E838-A9A3-44A7-BCD9-7FBCF69A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275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A4FD-D333-4569-9E67-040B365D0014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E838-A9A3-44A7-BCD9-7FBCF69A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97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A4FD-D333-4569-9E67-040B365D0014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E838-A9A3-44A7-BCD9-7FBCF69A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895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1A4FD-D333-4569-9E67-040B365D0014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DC8E838-A9A3-44A7-BCD9-7FBCF69A8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54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54596" y="476672"/>
            <a:ext cx="5826719" cy="2952328"/>
          </a:xfrm>
        </p:spPr>
        <p:txBody>
          <a:bodyPr/>
          <a:lstStyle/>
          <a:p>
            <a:pPr algn="ctr"/>
            <a:br>
              <a:rPr lang="ru-RU" sz="3200" dirty="0">
                <a:solidFill>
                  <a:schemeClr val="tx1"/>
                </a:solidFill>
              </a:rPr>
            </a:b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9896" y="63093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ru-RU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Уяр 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5480" y="2132856"/>
            <a:ext cx="770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500" b="1" dirty="0">
                <a:solidFill>
                  <a:srgbClr val="000000"/>
                </a:solidFill>
                <a:latin typeface="Arial" pitchFamily="34" charset="0"/>
                <a:ea typeface="Dela Gothic One"/>
                <a:cs typeface="Arial" pitchFamily="34" charset="0"/>
                <a:sym typeface="Arial"/>
              </a:rPr>
              <a:t>ПРОГРАММА ПОПУЛЯРИЗАЦИИ </a:t>
            </a:r>
          </a:p>
          <a:p>
            <a:pPr algn="ctr">
              <a:spcAft>
                <a:spcPts val="600"/>
              </a:spcAft>
            </a:pPr>
            <a:r>
              <a:rPr lang="ru-RU" sz="2000" b="1" dirty="0">
                <a:solidFill>
                  <a:srgbClr val="000000"/>
                </a:solidFill>
                <a:latin typeface="Arial" pitchFamily="34" charset="0"/>
                <a:ea typeface="Dela Gothic One"/>
                <a:cs typeface="Arial" pitchFamily="34" charset="0"/>
              </a:rPr>
              <a:t>образовательно-производственного центра (кластера) сельскохозяйственной отрасли Красноярского края </a:t>
            </a:r>
          </a:p>
          <a:p>
            <a:pPr algn="ctr">
              <a:spcAft>
                <a:spcPts val="600"/>
              </a:spcAft>
            </a:pPr>
            <a:r>
              <a:rPr lang="ru-RU" sz="2000" b="1" dirty="0">
                <a:solidFill>
                  <a:srgbClr val="000000"/>
                </a:solidFill>
                <a:latin typeface="Arial" pitchFamily="34" charset="0"/>
                <a:ea typeface="Dela Gothic One"/>
                <a:cs typeface="Arial" pitchFamily="34" charset="0"/>
              </a:rPr>
              <a:t>ЦИФРОВОЕ ЗЕМЛЕДЕЛИЕ И СОВРЕМЕННЫЕ АГРОПРОМЫШЛЕННЫЕ ТЕХНОЛОГИИ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Arial" pitchFamily="34" charset="0"/>
                <a:ea typeface="Dela Gothic One"/>
                <a:cs typeface="Arial" pitchFamily="34" charset="0"/>
                <a:sym typeface="Arial"/>
              </a:rPr>
              <a:t> 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Arial" pitchFamily="34" charset="0"/>
                <a:ea typeface="Dela Gothic One"/>
                <a:cs typeface="Arial" pitchFamily="34" charset="0"/>
                <a:sym typeface="Arial"/>
              </a:rPr>
              <a:t>ФП «Профессионалитет» 2022/2023</a:t>
            </a:r>
          </a:p>
        </p:txBody>
      </p:sp>
      <p:pic>
        <p:nvPicPr>
          <p:cNvPr id="8" name="Picture 2" descr="C:\Users\User\Desktop\логоти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5" y="168977"/>
            <a:ext cx="3098573" cy="109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54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1"/>
    </mc:Choice>
    <mc:Fallback xmlns="">
      <p:transition spd="slow" advTm="276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43B8E-1E46-50E7-C1FB-E525BC95D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414" y="290411"/>
            <a:ext cx="5904656" cy="65916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ПРОГРАММЫ: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5A157D-D260-8101-8CFF-036F2CCC6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980728"/>
            <a:ext cx="8856984" cy="5040560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систему профориентационной работы с обучающимися, способствующую профессиональному самоопределению обучающихся в соответствии с желаниями, способностями.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условия, обеспечивающие развитие у обучающихся потребности в трудовой деятельности, самовоспитании, саморазвитии, самореализации;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овладение обучающимися знаниями о рынке труда в отрасли сельского хозяйства, о среднем профессиональном образовании.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способствовать формированию умения выстраивать профессионально – жизненный путь в соответствии с интересами, склонностями и способностями. </a:t>
            </a:r>
          </a:p>
        </p:txBody>
      </p:sp>
      <p:pic>
        <p:nvPicPr>
          <p:cNvPr id="4" name="Picture 2" descr="C:\Users\User\Desktop\логотип.png">
            <a:extLst>
              <a:ext uri="{FF2B5EF4-FFF2-40B4-BE49-F238E27FC236}">
                <a16:creationId xmlns:a16="http://schemas.microsoft.com/office/drawing/2014/main" id="{E5A7FBA2-AA76-F4C7-2343-C996ED669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83384"/>
            <a:ext cx="1231538" cy="4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353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473284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290">
                  <a:extLst>
                    <a:ext uri="{9D8B030D-6E8A-4147-A177-3AD203B41FA5}">
                      <a16:colId xmlns:a16="http://schemas.microsoft.com/office/drawing/2014/main" val="317901163"/>
                    </a:ext>
                  </a:extLst>
                </a:gridCol>
                <a:gridCol w="3277419">
                  <a:extLst>
                    <a:ext uri="{9D8B030D-6E8A-4147-A177-3AD203B41FA5}">
                      <a16:colId xmlns:a16="http://schemas.microsoft.com/office/drawing/2014/main" val="4144073801"/>
                    </a:ext>
                  </a:extLst>
                </a:gridCol>
                <a:gridCol w="2933293">
                  <a:extLst>
                    <a:ext uri="{9D8B030D-6E8A-4147-A177-3AD203B41FA5}">
                      <a16:colId xmlns:a16="http://schemas.microsoft.com/office/drawing/2014/main" val="4265625380"/>
                    </a:ext>
                  </a:extLst>
                </a:gridCol>
                <a:gridCol w="1523998">
                  <a:extLst>
                    <a:ext uri="{9D8B030D-6E8A-4147-A177-3AD203B41FA5}">
                      <a16:colId xmlns:a16="http://schemas.microsoft.com/office/drawing/2014/main" val="2286603247"/>
                    </a:ext>
                  </a:extLst>
                </a:gridCol>
              </a:tblGrid>
              <a:tr h="40034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Мероприятие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Место проведения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Сроки проведения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Охват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689533"/>
                  </a:ext>
                </a:extLst>
              </a:tr>
              <a:tr h="400342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мастер -</a:t>
                      </a:r>
                      <a:r>
                        <a:rPr lang="ru-RU" b="1" baseline="0" dirty="0">
                          <a:latin typeface="Arial" pitchFamily="34" charset="0"/>
                          <a:cs typeface="Arial" pitchFamily="34" charset="0"/>
                        </a:rPr>
                        <a:t> классы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ПОО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сентябрь – май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550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42136"/>
                  </a:ext>
                </a:extLst>
              </a:tr>
              <a:tr h="700598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экскурсии</a:t>
                      </a:r>
                      <a:r>
                        <a:rPr lang="ru-RU" b="1" baseline="0" dirty="0">
                          <a:latin typeface="Arial" pitchFamily="34" charset="0"/>
                          <a:cs typeface="Arial" pitchFamily="34" charset="0"/>
                        </a:rPr>
                        <a:t> на с/х предприятия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с/х предприятие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сентябрь - май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540316"/>
                  </a:ext>
                </a:extLst>
              </a:tr>
              <a:tr h="400342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экскурсии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ПОО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сентябрь - май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778545"/>
                  </a:ext>
                </a:extLst>
              </a:tr>
              <a:tr h="400342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классный</a:t>
                      </a:r>
                      <a:r>
                        <a:rPr lang="ru-RU" b="1" baseline="0" dirty="0">
                          <a:latin typeface="Arial" pitchFamily="34" charset="0"/>
                          <a:cs typeface="Arial" pitchFamily="34" charset="0"/>
                        </a:rPr>
                        <a:t> час 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ОО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октябрь - май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858336"/>
                  </a:ext>
                </a:extLst>
              </a:tr>
              <a:tr h="400342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родительское собрание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ОО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октябрь - май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765764"/>
                  </a:ext>
                </a:extLst>
              </a:tr>
              <a:tr h="988448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Проведение тестирования по вопросу выбора будущей профессии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ОО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сентябрь - май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434447"/>
                  </a:ext>
                </a:extLst>
              </a:tr>
              <a:tr h="759388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День</a:t>
                      </a:r>
                      <a:r>
                        <a:rPr lang="ru-RU" sz="1800" b="1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профориентации - </a:t>
                      </a:r>
                      <a:b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«День</a:t>
                      </a:r>
                      <a:r>
                        <a:rPr lang="ru-RU" sz="1800" b="1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профессионалитета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ОО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март -</a:t>
                      </a:r>
                      <a:r>
                        <a:rPr lang="ru-RU" baseline="0" dirty="0">
                          <a:latin typeface="Arial" pitchFamily="34" charset="0"/>
                          <a:cs typeface="Arial" pitchFamily="34" charset="0"/>
                        </a:rPr>
                        <a:t> июнь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757562"/>
                  </a:ext>
                </a:extLst>
              </a:tr>
              <a:tr h="551714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День</a:t>
                      </a:r>
                      <a:r>
                        <a:rPr lang="ru-RU" b="1" baseline="0" dirty="0">
                          <a:latin typeface="Arial" pitchFamily="34" charset="0"/>
                          <a:cs typeface="Arial" pitchFamily="34" charset="0"/>
                        </a:rPr>
                        <a:t> открытых дверей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ПОО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октябрь</a:t>
                      </a:r>
                      <a:r>
                        <a:rPr lang="ru-RU" sz="1600" baseline="0" dirty="0">
                          <a:latin typeface="Arial" pitchFamily="34" charset="0"/>
                          <a:cs typeface="Arial" pitchFamily="34" charset="0"/>
                        </a:rPr>
                        <a:t> - март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163382"/>
                  </a:ext>
                </a:extLst>
              </a:tr>
              <a:tr h="1000854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Демонстрация</a:t>
                      </a:r>
                      <a:b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открытого урока</a:t>
                      </a:r>
                      <a:r>
                        <a:rPr lang="ru-RU" sz="1800" b="1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шоу профессий (онлайн)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ПОО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январь - август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641660"/>
                  </a:ext>
                </a:extLst>
              </a:tr>
              <a:tr h="855287">
                <a:tc>
                  <a:txBody>
                    <a:bodyPr/>
                    <a:lstStyle/>
                    <a:p>
                      <a:r>
                        <a:rPr lang="ru-RU" b="1" dirty="0" err="1">
                          <a:latin typeface="Arial" pitchFamily="34" charset="0"/>
                          <a:cs typeface="Arial" pitchFamily="34" charset="0"/>
                        </a:rPr>
                        <a:t>Профориентационный</a:t>
                      </a:r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b="1" dirty="0" err="1">
                          <a:latin typeface="Arial" pitchFamily="34" charset="0"/>
                          <a:cs typeface="Arial" pitchFamily="34" charset="0"/>
                        </a:rPr>
                        <a:t>интенсив</a:t>
                      </a:r>
                      <a:r>
                        <a:rPr lang="ru-RU" b="1" baseline="0" dirty="0">
                          <a:latin typeface="Arial" pitchFamily="34" charset="0"/>
                          <a:cs typeface="Arial" pitchFamily="34" charset="0"/>
                        </a:rPr>
                        <a:t> «Перспектива»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ПОО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октябрь -март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10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56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2" t="15993" r="12376" b="25925"/>
          <a:stretch>
            <a:fillRect/>
          </a:stretch>
        </p:blipFill>
        <p:spPr bwMode="auto">
          <a:xfrm>
            <a:off x="2216760" y="2328"/>
            <a:ext cx="792088" cy="67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707" y="2832101"/>
            <a:ext cx="582771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951698"/>
              </p:ext>
            </p:extLst>
          </p:nvPr>
        </p:nvGraphicFramePr>
        <p:xfrm>
          <a:off x="0" y="2327"/>
          <a:ext cx="12191999" cy="6855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0105">
                  <a:extLst>
                    <a:ext uri="{9D8B030D-6E8A-4147-A177-3AD203B41FA5}">
                      <a16:colId xmlns:a16="http://schemas.microsoft.com/office/drawing/2014/main" val="1949598165"/>
                    </a:ext>
                  </a:extLst>
                </a:gridCol>
                <a:gridCol w="2655493">
                  <a:extLst>
                    <a:ext uri="{9D8B030D-6E8A-4147-A177-3AD203B41FA5}">
                      <a16:colId xmlns:a16="http://schemas.microsoft.com/office/drawing/2014/main" val="1169877427"/>
                    </a:ext>
                  </a:extLst>
                </a:gridCol>
                <a:gridCol w="3165432">
                  <a:extLst>
                    <a:ext uri="{9D8B030D-6E8A-4147-A177-3AD203B41FA5}">
                      <a16:colId xmlns:a16="http://schemas.microsoft.com/office/drawing/2014/main" val="795916848"/>
                    </a:ext>
                  </a:extLst>
                </a:gridCol>
                <a:gridCol w="1460969">
                  <a:extLst>
                    <a:ext uri="{9D8B030D-6E8A-4147-A177-3AD203B41FA5}">
                      <a16:colId xmlns:a16="http://schemas.microsoft.com/office/drawing/2014/main" val="1071494736"/>
                    </a:ext>
                  </a:extLst>
                </a:gridCol>
              </a:tblGrid>
              <a:tr h="67729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Мероприятие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Место проведения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Сроки проведения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Охват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041769"/>
                  </a:ext>
                </a:extLst>
              </a:tr>
              <a:tr h="1257829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Совещание с</a:t>
                      </a:r>
                      <a:r>
                        <a:rPr lang="ru-RU" sz="1800" b="1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классными</a:t>
                      </a:r>
                      <a:b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руководителями по</a:t>
                      </a:r>
                      <a:b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вопросам</a:t>
                      </a:r>
                      <a:r>
                        <a:rPr lang="ru-RU" sz="1800" b="1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реализации ФП</a:t>
                      </a:r>
                      <a:r>
                        <a:rPr lang="ru-RU" sz="1800" b="1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Профессионалитет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 (онлайн)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ПОО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октябрь -март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629384"/>
                  </a:ext>
                </a:extLst>
              </a:tr>
              <a:tr h="1257829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Онлайн встреча</a:t>
                      </a:r>
                      <a:r>
                        <a:rPr lang="ru-RU" sz="1800" b="1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совместно с</a:t>
                      </a:r>
                      <a:b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представителями</a:t>
                      </a:r>
                      <a:b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организаций</a:t>
                      </a:r>
                      <a:r>
                        <a:rPr lang="ru-RU" sz="1800" b="1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реального сектора</a:t>
                      </a:r>
                      <a:r>
                        <a:rPr lang="ru-RU" sz="1800" b="1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экономики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ПОО</a:t>
                      </a:r>
                    </a:p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с/х предприятие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март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469989"/>
                  </a:ext>
                </a:extLst>
              </a:tr>
              <a:tr h="677293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Профессиональное</a:t>
                      </a:r>
                      <a:r>
                        <a:rPr lang="ru-RU" sz="1800" b="1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обучение по</a:t>
                      </a:r>
                      <a:b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профессиям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ПОО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октябрь -март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947454"/>
                  </a:ext>
                </a:extLst>
              </a:tr>
              <a:tr h="967561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Проведение уроков</a:t>
                      </a:r>
                      <a:r>
                        <a:rPr lang="ru-RU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технологии по</a:t>
                      </a:r>
                      <a:r>
                        <a:rPr lang="ru-RU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компетенции</a:t>
                      </a:r>
                      <a:r>
                        <a:rPr lang="ru-RU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«Эксплуатация</a:t>
                      </a:r>
                    </a:p>
                    <a:p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сельскохозяйственных машин»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ОО,</a:t>
                      </a:r>
                      <a:r>
                        <a:rPr lang="ru-RU" b="1" baseline="0" dirty="0">
                          <a:latin typeface="Arial" pitchFamily="34" charset="0"/>
                          <a:cs typeface="Arial" pitchFamily="34" charset="0"/>
                        </a:rPr>
                        <a:t> ПОО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декабрь - май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087464"/>
                  </a:ext>
                </a:extLst>
              </a:tr>
              <a:tr h="677293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Организация</a:t>
                      </a:r>
                      <a:r>
                        <a:rPr lang="ru-RU" sz="1800" b="1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трудовых отрядов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ОО,</a:t>
                      </a:r>
                      <a:r>
                        <a:rPr lang="ru-RU" b="1" baseline="0" dirty="0">
                          <a:latin typeface="Arial" pitchFamily="34" charset="0"/>
                          <a:cs typeface="Arial" pitchFamily="34" charset="0"/>
                        </a:rPr>
                        <a:t> с/х предприятие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июнь - август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82467"/>
                  </a:ext>
                </a:extLst>
              </a:tr>
              <a:tr h="663281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Создание</a:t>
                      </a:r>
                      <a:r>
                        <a:rPr lang="ru-RU" sz="1800" b="1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агроклассов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ОО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октябрь - март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069615"/>
                  </a:ext>
                </a:extLst>
              </a:tr>
              <a:tr h="677293">
                <a:tc>
                  <a:txBody>
                    <a:bodyPr/>
                    <a:lstStyle/>
                    <a:p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Профориентационный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квест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«Я буду</a:t>
                      </a:r>
                      <a:r>
                        <a:rPr lang="ru-RU" sz="1800" b="1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учиться здесь»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ПОО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Январь – март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986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027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614774"/>
              </p:ext>
            </p:extLst>
          </p:nvPr>
        </p:nvGraphicFramePr>
        <p:xfrm>
          <a:off x="0" y="0"/>
          <a:ext cx="12192000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290">
                  <a:extLst>
                    <a:ext uri="{9D8B030D-6E8A-4147-A177-3AD203B41FA5}">
                      <a16:colId xmlns:a16="http://schemas.microsoft.com/office/drawing/2014/main" val="3922642959"/>
                    </a:ext>
                  </a:extLst>
                </a:gridCol>
                <a:gridCol w="3277418">
                  <a:extLst>
                    <a:ext uri="{9D8B030D-6E8A-4147-A177-3AD203B41FA5}">
                      <a16:colId xmlns:a16="http://schemas.microsoft.com/office/drawing/2014/main" val="1923809599"/>
                    </a:ext>
                  </a:extLst>
                </a:gridCol>
                <a:gridCol w="2933293">
                  <a:extLst>
                    <a:ext uri="{9D8B030D-6E8A-4147-A177-3AD203B41FA5}">
                      <a16:colId xmlns:a16="http://schemas.microsoft.com/office/drawing/2014/main" val="480650416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3038382536"/>
                    </a:ext>
                  </a:extLst>
                </a:gridCol>
              </a:tblGrid>
              <a:tr h="40778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Мероприятие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Место проведения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Сроки проведения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Охват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36235"/>
                  </a:ext>
                </a:extLst>
              </a:tr>
              <a:tr h="645021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Интеллектуальная</a:t>
                      </a:r>
                      <a:r>
                        <a:rPr lang="ru-RU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игра «Цифровое</a:t>
                      </a:r>
                      <a:r>
                        <a:rPr lang="ru-RU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земледелие»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ПОО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январь – март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078589"/>
                  </a:ext>
                </a:extLst>
              </a:tr>
              <a:tr h="645021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Проведение</a:t>
                      </a:r>
                      <a:r>
                        <a:rPr lang="ru-RU" sz="1800" b="1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предметных</a:t>
                      </a:r>
                      <a:b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олимпиад (очно/онлайн)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ПОО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январь – март 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780406"/>
                  </a:ext>
                </a:extLst>
              </a:tr>
              <a:tr h="921459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Проведение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индивидуального</a:t>
                      </a:r>
                      <a:b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консультирования</a:t>
                      </a:r>
                      <a:r>
                        <a:rPr lang="ru-RU" sz="1800" b="1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выбору</a:t>
                      </a:r>
                      <a:b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профессий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ПОО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сентябрь - август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594212"/>
                  </a:ext>
                </a:extLst>
              </a:tr>
              <a:tr h="921459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Встреча со</a:t>
                      </a:r>
                      <a:r>
                        <a:rPr lang="ru-RU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студентами</a:t>
                      </a:r>
                    </a:p>
                    <a:p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«Вперед за</a:t>
                      </a:r>
                      <a:r>
                        <a:rPr lang="ru-RU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b="1" dirty="0" err="1">
                          <a:latin typeface="Arial" pitchFamily="34" charset="0"/>
                          <a:cs typeface="Arial" pitchFamily="34" charset="0"/>
                        </a:rPr>
                        <a:t>амбассадором</a:t>
                      </a:r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» (очно/онлайн)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ПОО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февраль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052210"/>
                  </a:ext>
                </a:extLst>
              </a:tr>
              <a:tr h="921459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Деловая встреча с</a:t>
                      </a:r>
                      <a:r>
                        <a:rPr lang="ru-RU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представителями</a:t>
                      </a:r>
                      <a:r>
                        <a:rPr lang="ru-RU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с/х предприятий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ПОО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март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149191"/>
                  </a:ext>
                </a:extLst>
              </a:tr>
              <a:tr h="921459">
                <a:tc>
                  <a:txBody>
                    <a:bodyPr/>
                    <a:lstStyle/>
                    <a:p>
                      <a:r>
                        <a:rPr lang="ru-RU" b="1" dirty="0" err="1">
                          <a:latin typeface="Arial" pitchFamily="34" charset="0"/>
                          <a:cs typeface="Arial" pitchFamily="34" charset="0"/>
                        </a:rPr>
                        <a:t>Видеопрезентация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«По просторам современных</a:t>
                      </a:r>
                    </a:p>
                    <a:p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мастерских»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сайт ПОО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сентябрь</a:t>
                      </a:r>
                      <a:r>
                        <a:rPr lang="ru-RU" baseline="0" dirty="0">
                          <a:latin typeface="Arial" pitchFamily="34" charset="0"/>
                          <a:cs typeface="Arial" pitchFamily="34" charset="0"/>
                        </a:rPr>
                        <a:t> - август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822967"/>
                  </a:ext>
                </a:extLst>
              </a:tr>
              <a:tr h="1474335">
                <a:tc>
                  <a:txBody>
                    <a:bodyPr/>
                    <a:lstStyle/>
                    <a:p>
                      <a:r>
                        <a:rPr lang="ru-RU" b="1" dirty="0" err="1">
                          <a:latin typeface="Arial" pitchFamily="34" charset="0"/>
                          <a:cs typeface="Arial" pitchFamily="34" charset="0"/>
                        </a:rPr>
                        <a:t>Видеопрезентация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с/х</a:t>
                      </a:r>
                      <a:r>
                        <a:rPr lang="ru-RU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предприятий.</a:t>
                      </a:r>
                      <a:r>
                        <a:rPr lang="ru-RU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Информирование о</a:t>
                      </a:r>
                      <a:r>
                        <a:rPr lang="ru-RU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потребности в</a:t>
                      </a:r>
                      <a:r>
                        <a:rPr lang="ru-RU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специалистах для</a:t>
                      </a:r>
                      <a:r>
                        <a:rPr lang="ru-RU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отрасли сельского хоз-ва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сайт ПОО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itchFamily="34" charset="0"/>
                          <a:cs typeface="Arial" pitchFamily="34" charset="0"/>
                        </a:rPr>
                        <a:t>сентябрь</a:t>
                      </a:r>
                      <a:r>
                        <a:rPr lang="ru-RU" baseline="0" dirty="0">
                          <a:latin typeface="Arial" pitchFamily="34" charset="0"/>
                          <a:cs typeface="Arial" pitchFamily="34" charset="0"/>
                        </a:rPr>
                        <a:t> - август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429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863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7" t="49375" r="38020" b="14829"/>
          <a:stretch/>
        </p:blipFill>
        <p:spPr bwMode="auto">
          <a:xfrm>
            <a:off x="4007768" y="260648"/>
            <a:ext cx="2258237" cy="161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422882" y="4293096"/>
            <a:ext cx="2164465" cy="2177695"/>
            <a:chOff x="191344" y="1440937"/>
            <a:chExt cx="2164465" cy="217769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79" t="39633" r="58646" b="30184"/>
            <a:stretch/>
          </p:blipFill>
          <p:spPr bwMode="auto">
            <a:xfrm>
              <a:off x="191344" y="1440937"/>
              <a:ext cx="2164465" cy="21776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1199456" y="2420888"/>
              <a:ext cx="100811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83599" y="1916832"/>
              <a:ext cx="252028" cy="252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911424" y="2044005"/>
            <a:ext cx="892899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ОБРАЗОВАТЕЛЬНО-ПРОИЗВОДСТВЕННЫЙ КЛАСТЕР</a:t>
            </a:r>
          </a:p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СЕЛЬСКОХОЗЯЙСТВЕННОЙ ОТРАСЛИ Красноярского края </a:t>
            </a:r>
          </a:p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rgbClr val="1D855D"/>
                </a:solidFill>
                <a:latin typeface="Arial" pitchFamily="34" charset="0"/>
                <a:cs typeface="Arial" pitchFamily="34" charset="0"/>
              </a:rPr>
              <a:t>ЦЕНТР ЦИФРОВОГО ЗЕМЛЕДЕЛИЯ И СОВРЕМЕННЫХ АГРОПРОМЫШЛЕННЫХ ТЕХНОЛОГИЙ</a:t>
            </a:r>
          </a:p>
          <a:p>
            <a:pPr algn="ctr">
              <a:spcAft>
                <a:spcPts val="600"/>
              </a:spcAft>
            </a:pPr>
            <a:endParaRPr lang="ru-RU" dirty="0">
              <a:solidFill>
                <a:srgbClr val="219B6D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3200" dirty="0">
                <a:solidFill>
                  <a:srgbClr val="003366"/>
                </a:solidFill>
                <a:latin typeface="Franklin Gothic Heavy" pitchFamily="34" charset="0"/>
                <a:cs typeface="Arial" panose="020B0604020202020204" pitchFamily="34" charset="0"/>
              </a:rPr>
              <a:t>ЕДИНЫЙ ДЕНЬ ОТКРЫТЫХ ДВЕРЕЙ</a:t>
            </a:r>
          </a:p>
          <a:p>
            <a:pPr algn="ctr">
              <a:spcAft>
                <a:spcPts val="600"/>
              </a:spcAft>
            </a:pPr>
            <a:r>
              <a:rPr lang="ru-RU" sz="3200" dirty="0">
                <a:solidFill>
                  <a:srgbClr val="003366"/>
                </a:solidFill>
                <a:latin typeface="Franklin Gothic Heavy" pitchFamily="34" charset="0"/>
                <a:cs typeface="Arial" panose="020B0604020202020204" pitchFamily="34" charset="0"/>
              </a:rPr>
              <a:t>22 октября 2022 г</a:t>
            </a:r>
          </a:p>
        </p:txBody>
      </p:sp>
      <p:pic>
        <p:nvPicPr>
          <p:cNvPr id="2" name="Picture 2" descr="C:\Users\User\Desktop\логотип.png">
            <a:extLst>
              <a:ext uri="{FF2B5EF4-FFF2-40B4-BE49-F238E27FC236}">
                <a16:creationId xmlns:a16="http://schemas.microsoft.com/office/drawing/2014/main" id="{4622575A-292E-BF2C-10E4-6FCFED632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84683"/>
            <a:ext cx="1231538" cy="4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308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7448" y="218267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3366"/>
                </a:solidFill>
                <a:latin typeface="Franklin Gothic Heavy" pitchFamily="34" charset="0"/>
                <a:cs typeface="Arial" panose="020B0604020202020204" pitchFamily="34" charset="0"/>
              </a:rPr>
              <a:t>ЭКСКУРСИИ</a:t>
            </a:r>
            <a:r>
              <a:rPr lang="ru-RU" sz="2400" dirty="0">
                <a:solidFill>
                  <a:srgbClr val="004F76"/>
                </a:solidFill>
                <a:latin typeface="Franklin Gothic Heavy" pitchFamily="34" charset="0"/>
                <a:cs typeface="Arial" panose="020B0604020202020204" pitchFamily="34" charset="0"/>
              </a:rPr>
              <a:t>, ПРОФЕССИОНАЛЬНЫЕ ПРОБЫ 22.10.2022 </a:t>
            </a:r>
            <a:endParaRPr lang="ru-RU" sz="2400" dirty="0">
              <a:solidFill>
                <a:srgbClr val="004F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1" t="38164" r="70423" b="48308"/>
          <a:stretch/>
        </p:blipFill>
        <p:spPr bwMode="auto">
          <a:xfrm>
            <a:off x="206525" y="56165"/>
            <a:ext cx="792088" cy="79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89821" y="951973"/>
            <a:ext cx="3672408" cy="1080120"/>
          </a:xfrm>
          <a:prstGeom prst="roundRect">
            <a:avLst/>
          </a:prstGeom>
          <a:ln w="9525">
            <a:solidFill>
              <a:srgbClr val="219B6D"/>
            </a:solidFill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  <a:defRPr/>
            </a:pP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ru-RU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Уярский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сельскохозяйственный техникум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экскурсия – 5 (125 чел.) 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профпробы – 6</a:t>
            </a:r>
          </a:p>
          <a:p>
            <a:pPr algn="ctr">
              <a:defRPr/>
            </a:pP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  <a:defRPr/>
            </a:pP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ашивка 33"/>
          <p:cNvSpPr/>
          <p:nvPr/>
        </p:nvSpPr>
        <p:spPr>
          <a:xfrm>
            <a:off x="4084969" y="1298002"/>
            <a:ext cx="216024" cy="216024"/>
          </a:xfrm>
          <a:prstGeom prst="chevron">
            <a:avLst/>
          </a:prstGeom>
          <a:solidFill>
            <a:srgbClr val="219B6D"/>
          </a:solidFill>
          <a:ln>
            <a:solidFill>
              <a:srgbClr val="219B6D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09005" y="881541"/>
            <a:ext cx="52565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экскурсия: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ООО «Дары Малиновки, ЗАО «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Большеуринское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ООО «ОПХ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Солянское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», ПАО УК «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Голдман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Групп»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профпробы: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сортировка овощей, наклеивание наклеек, упаковка продукции, кормление телят, разборка деталей, изготовление п/фабрикатов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27448" y="2299247"/>
            <a:ext cx="4679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3366"/>
                </a:solidFill>
                <a:latin typeface="Franklin Gothic Heavy" pitchFamily="34" charset="0"/>
                <a:cs typeface="Arial" panose="020B0604020202020204" pitchFamily="34" charset="0"/>
              </a:rPr>
              <a:t>ВЫЕЗДНЫЕ КЛАССНЫЕ ЧАСЫ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1" t="38164" r="70423" b="48308"/>
          <a:stretch/>
        </p:blipFill>
        <p:spPr bwMode="auto">
          <a:xfrm>
            <a:off x="189821" y="2177152"/>
            <a:ext cx="792088" cy="79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67162" y="3052099"/>
            <a:ext cx="3626371" cy="885208"/>
          </a:xfrm>
          <a:prstGeom prst="roundRect">
            <a:avLst/>
          </a:prstGeom>
          <a:ln w="9525">
            <a:solidFill>
              <a:srgbClr val="219B6D"/>
            </a:solidFill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ru-RU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Уярский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сельскохозяйственный техникум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классный час - 2 (80 чел.)</a:t>
            </a: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  <a:defRPr/>
            </a:pP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ашивка 33"/>
          <p:cNvSpPr/>
          <p:nvPr/>
        </p:nvSpPr>
        <p:spPr>
          <a:xfrm>
            <a:off x="4069994" y="3249304"/>
            <a:ext cx="216024" cy="245399"/>
          </a:xfrm>
          <a:prstGeom prst="chevron">
            <a:avLst/>
          </a:prstGeom>
          <a:solidFill>
            <a:srgbClr val="219B6D"/>
          </a:solidFill>
          <a:ln>
            <a:solidFill>
              <a:srgbClr val="219B6D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80015" y="3052099"/>
            <a:ext cx="5455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классный час: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 школы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МБОУ СОШ № 21 г. Канска, МБОУ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Новопятницкая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СОШ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1" t="38164" r="70423" b="48308"/>
          <a:stretch/>
        </p:blipFill>
        <p:spPr bwMode="auto">
          <a:xfrm>
            <a:off x="206525" y="4293096"/>
            <a:ext cx="792088" cy="79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127448" y="4354443"/>
            <a:ext cx="6887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3366"/>
                </a:solidFill>
                <a:latin typeface="Franklin Gothic Heavy" pitchFamily="34" charset="0"/>
                <a:cs typeface="Arial" panose="020B0604020202020204" pitchFamily="34" charset="0"/>
              </a:rPr>
              <a:t>ВСЕРОССИЙСКОЕ РОДИТЕЛЬСКОЕ СОБРАНИЕ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3009" y="5152628"/>
            <a:ext cx="3626372" cy="940668"/>
          </a:xfrm>
          <a:prstGeom prst="roundRect">
            <a:avLst/>
          </a:prstGeom>
          <a:ln w="9525">
            <a:solidFill>
              <a:srgbClr val="219B6D"/>
            </a:solidFill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  <a:defRPr/>
            </a:pP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ru-RU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Уярский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сельскохозяйственный техникум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родительское собрание – очно (20 чел. из них 2 чел. МБОУ СОШ № 3</a:t>
            </a: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  <a:defRPr/>
            </a:pP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Нашивка 33"/>
          <p:cNvSpPr/>
          <p:nvPr/>
        </p:nvSpPr>
        <p:spPr>
          <a:xfrm>
            <a:off x="4088282" y="5430449"/>
            <a:ext cx="216024" cy="245399"/>
          </a:xfrm>
          <a:prstGeom prst="chevron">
            <a:avLst/>
          </a:prstGeom>
          <a:solidFill>
            <a:srgbClr val="219B6D"/>
          </a:solidFill>
          <a:ln>
            <a:solidFill>
              <a:srgbClr val="219B6D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64150" y="5233244"/>
            <a:ext cx="39922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Родительское собрание: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онлайн трансляция, проводила министр образования С.И. Маковская</a:t>
            </a:r>
          </a:p>
        </p:txBody>
      </p:sp>
    </p:spTree>
    <p:extLst>
      <p:ext uri="{BB962C8B-B14F-4D97-AF65-F5344CB8AC3E}">
        <p14:creationId xmlns:p14="http://schemas.microsoft.com/office/powerpoint/2010/main" val="51423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5400" y="190326"/>
            <a:ext cx="104411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ПРОБЛЕМЫ ПО ВЗАИМОДЕЙСТВИЮ И РЕАЛИЗАЦИИ 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ПРОФОРИЕНТАЦИОННЫХ МЕРОПРИЯТИЙ:</a:t>
            </a: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обратная связь;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заключение соглашений, договоров о сотрудничестве;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бессменные участники профориентационных мероприятий;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стереотип субъектов педагогической деятельности о непрестижности сельского труда, что отбивает у многих школьников желание получать аграрное образование;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пассивность работодателя в воспитании будущего специалиста со школьной скамьи.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ПРЕДЛОЖЕНИЯ: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актуализировать контактные данные;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заключить соглашения, договоры о сотрудничестве;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развить интерес у школьников о рынке труда в отрасли сельского хозяйства, о среднем профессиональном образовании;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наладить сетевое взаимодействие между работодателем, школой и техникумом (трудовые отряды, экскурсии на предприятие)</a:t>
            </a:r>
          </a:p>
        </p:txBody>
      </p:sp>
      <p:pic>
        <p:nvPicPr>
          <p:cNvPr id="4" name="Picture 2" descr="C:\Users\User\Desktop\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84683"/>
            <a:ext cx="1231538" cy="4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232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584" y="2132856"/>
            <a:ext cx="6347714" cy="1320800"/>
          </a:xfrm>
        </p:spPr>
        <p:txBody>
          <a:bodyPr/>
          <a:lstStyle/>
          <a:p>
            <a:pPr algn="ctr"/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</a:p>
        </p:txBody>
      </p:sp>
      <p:pic>
        <p:nvPicPr>
          <p:cNvPr id="3" name="Picture 2" descr="C:\Users\User\Desktop\логотип.png">
            <a:extLst>
              <a:ext uri="{FF2B5EF4-FFF2-40B4-BE49-F238E27FC236}">
                <a16:creationId xmlns:a16="http://schemas.microsoft.com/office/drawing/2014/main" id="{B39785C5-709F-2F8D-44B0-CEE09AA52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84683"/>
            <a:ext cx="1231538" cy="4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18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7408" y="1093095"/>
            <a:ext cx="9433048" cy="56737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Заключены соглашения о сотрудничестве </a:t>
            </a:r>
            <a:r>
              <a:rPr lang="ru-RU" alt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рамках отраслевого  образовательно- производственного кластера 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Управлениями образования администраций районов Красноярского края: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Уярский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Шарыповский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Иланский,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Нижнеингашский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Манский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Ирбейский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Рыбинский,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Трехстороннее соглашение между "якорным" предприятием, ПОУ и ОУ: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МБОУ «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Толстихинская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СОШ»           		КФХ ИП Наконечный С.В.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МБОУ «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Авдинская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СОШ»                  		ЗАО «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Авдинское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МБОУ «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Новопятницкая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СОШ»          		ООО «Нектар»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МБОУ «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Уярская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СОШ №2»                		ООО «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Уярский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мясокомбинат»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МБОУ «Успенская СОШ»                   		ООО «Искра»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МБОУ «Рыбинская СОШ №7»           		ООО «ОПХ 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Солянское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МБОУ «Нижне-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Есауловская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СОШ»             ООО «Агрохолдинг 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Камарчагский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МБОУ «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Камарчагская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СОШ» 		             ООО «Агрохолдинг 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Камарчагский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МБОУ «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Усть-ярульская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СОШ»			     ООО "Дары 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Малиновки"ф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-л «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Ирбейский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МБОУ «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Ирбейская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СОШ 1» 			     ООО "Дары 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Малиновки"ф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-л «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Ирбейский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МБОУ «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Тумаковская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СОШ» 			     ООО "Дары 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Малиновки"ф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-л «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Ирбейский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35560" y="195489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ВЗАИМОДЕЙСТВИЕ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ТЕХНИКУМ – ШКОЛА – С/Х ПРЕДПРИЯТИЕ 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4511824" y="2996952"/>
            <a:ext cx="360040" cy="128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7" name="Стрелка вправо 6"/>
          <p:cNvSpPr/>
          <p:nvPr/>
        </p:nvSpPr>
        <p:spPr>
          <a:xfrm>
            <a:off x="4496205" y="3317831"/>
            <a:ext cx="360040" cy="128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 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4511824" y="3667978"/>
            <a:ext cx="360040" cy="117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9" name="Стрелка вправо 8"/>
          <p:cNvSpPr/>
          <p:nvPr/>
        </p:nvSpPr>
        <p:spPr>
          <a:xfrm>
            <a:off x="4511824" y="4028867"/>
            <a:ext cx="360040" cy="117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0" name="Стрелка вправо 9"/>
          <p:cNvSpPr/>
          <p:nvPr/>
        </p:nvSpPr>
        <p:spPr>
          <a:xfrm>
            <a:off x="4511824" y="4389331"/>
            <a:ext cx="360040" cy="117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1" name="Стрелка вправо 10"/>
          <p:cNvSpPr/>
          <p:nvPr/>
        </p:nvSpPr>
        <p:spPr>
          <a:xfrm>
            <a:off x="4511824" y="4763698"/>
            <a:ext cx="360040" cy="117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2" name="Стрелка вправо 11"/>
          <p:cNvSpPr/>
          <p:nvPr/>
        </p:nvSpPr>
        <p:spPr>
          <a:xfrm>
            <a:off x="4511824" y="5125714"/>
            <a:ext cx="360040" cy="117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4" name="Стрелка вправо 13"/>
          <p:cNvSpPr/>
          <p:nvPr/>
        </p:nvSpPr>
        <p:spPr>
          <a:xfrm>
            <a:off x="4496205" y="5442854"/>
            <a:ext cx="360040" cy="117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5" name="Стрелка вправо 14"/>
          <p:cNvSpPr/>
          <p:nvPr/>
        </p:nvSpPr>
        <p:spPr>
          <a:xfrm>
            <a:off x="4489730" y="5792314"/>
            <a:ext cx="360040" cy="117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6" name="Стрелка вправо 15"/>
          <p:cNvSpPr/>
          <p:nvPr/>
        </p:nvSpPr>
        <p:spPr>
          <a:xfrm>
            <a:off x="4488975" y="6144222"/>
            <a:ext cx="360040" cy="117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7" name="Стрелка вправо 16"/>
          <p:cNvSpPr/>
          <p:nvPr/>
        </p:nvSpPr>
        <p:spPr>
          <a:xfrm>
            <a:off x="4496205" y="6480012"/>
            <a:ext cx="360040" cy="117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8" name="Picture 2" descr="C:\Users\User\Desktop\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84683"/>
            <a:ext cx="1231538" cy="4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49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5" y="980728"/>
            <a:ext cx="84004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Arial" pitchFamily="34" charset="0"/>
                <a:cs typeface="Arial" pitchFamily="34" charset="0"/>
              </a:rPr>
              <a:t>В 2022 году заключены соглашения о сотрудничестве </a:t>
            </a:r>
            <a:r>
              <a:rPr lang="ru-RU" altLang="ru-RU" b="1" dirty="0">
                <a:latin typeface="Arial" pitchFamily="34" charset="0"/>
                <a:cs typeface="Arial" pitchFamily="34" charset="0"/>
              </a:rPr>
              <a:t>в рамках отраслевого  образовательно- производственного кластера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 Управлениями образования районов: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err="1">
                <a:latin typeface="Arial" pitchFamily="34" charset="0"/>
                <a:cs typeface="Arial" pitchFamily="34" charset="0"/>
              </a:rPr>
              <a:t>Канский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Саянский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Дзержинский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err="1">
                <a:latin typeface="Arial" pitchFamily="34" charset="0"/>
                <a:cs typeface="Arial" pitchFamily="34" charset="0"/>
              </a:rPr>
              <a:t>Сухобузимский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err="1">
                <a:latin typeface="Arial" pitchFamily="34" charset="0"/>
                <a:cs typeface="Arial" pitchFamily="34" charset="0"/>
              </a:rPr>
              <a:t>Абанский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b="1" dirty="0">
                <a:latin typeface="Arial" pitchFamily="34" charset="0"/>
                <a:cs typeface="Arial" pitchFamily="34" charset="0"/>
              </a:rPr>
              <a:t>Договоры о сотрудничестве со школами: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МБОУ СОШ № 175 г. Зеленогорск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b="1" dirty="0">
                <a:latin typeface="Arial" pitchFamily="34" charset="0"/>
                <a:cs typeface="Arial" pitchFamily="34" charset="0"/>
              </a:rPr>
              <a:t>Трехстороннее соглашение между "якорным" предприятием, ПОУ и ОУ: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МКОУ «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Миндерлинская</a:t>
            </a:r>
            <a:r>
              <a:rPr lang="ru-RU" dirty="0">
                <a:latin typeface="Arial" pitchFamily="34" charset="0"/>
                <a:cs typeface="Arial" pitchFamily="34" charset="0"/>
              </a:rPr>
              <a:t> СОШ»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b="1" dirty="0">
                <a:latin typeface="Arial" pitchFamily="34" charset="0"/>
                <a:cs typeface="Arial" pitchFamily="34" charset="0"/>
              </a:rPr>
              <a:t>Организованы трудовые отряды школьников на с/х предприятиях: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Рыбинский район, МБОУ «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Новосолянская</a:t>
            </a:r>
            <a:r>
              <a:rPr lang="ru-RU" dirty="0">
                <a:latin typeface="Arial" pitchFamily="34" charset="0"/>
                <a:cs typeface="Arial" pitchFamily="34" charset="0"/>
              </a:rPr>
              <a:t> СОШ»         ООО «ОПХ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Солянское</a:t>
            </a:r>
            <a:r>
              <a:rPr lang="ru-RU" dirty="0">
                <a:latin typeface="Arial" pitchFamily="34" charset="0"/>
                <a:cs typeface="Arial" pitchFamily="34" charset="0"/>
              </a:rPr>
              <a:t>»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(8 школьников)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err="1">
                <a:latin typeface="Arial" pitchFamily="34" charset="0"/>
                <a:cs typeface="Arial" pitchFamily="34" charset="0"/>
              </a:rPr>
              <a:t>Сухобузимский</a:t>
            </a:r>
            <a:r>
              <a:rPr lang="ru-RU" dirty="0">
                <a:latin typeface="Arial" pitchFamily="34" charset="0"/>
                <a:cs typeface="Arial" pitchFamily="34" charset="0"/>
              </a:rPr>
              <a:t> район, МБОУ «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Миндерлинская</a:t>
            </a:r>
            <a:r>
              <a:rPr lang="ru-RU" dirty="0">
                <a:latin typeface="Arial" pitchFamily="34" charset="0"/>
                <a:cs typeface="Arial" pitchFamily="34" charset="0"/>
              </a:rPr>
              <a:t> СОШ» 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dirty="0">
                <a:latin typeface="Arial" pitchFamily="34" charset="0"/>
                <a:cs typeface="Arial" pitchFamily="34" charset="0"/>
              </a:rPr>
              <a:t>    ООО «СХП «Дары Малиновки»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(13 школьников)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63552" y="128826"/>
            <a:ext cx="5724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ВЗАИМОДЕЙСТВИЕ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ТЕХНИКУМ – ШКОЛА – С/Х ПРЕДПРИЯТИЕ </a:t>
            </a:r>
          </a:p>
        </p:txBody>
      </p:sp>
      <p:pic>
        <p:nvPicPr>
          <p:cNvPr id="5" name="Picture 2" descr="C:\Users\User\Desktop\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84683"/>
            <a:ext cx="1231538" cy="4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5" r="3397"/>
          <a:stretch>
            <a:fillRect/>
          </a:stretch>
        </p:blipFill>
        <p:spPr bwMode="auto">
          <a:xfrm>
            <a:off x="9610725" y="908720"/>
            <a:ext cx="2449513" cy="162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725" y="2675607"/>
            <a:ext cx="2451100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6"/>
          <a:stretch/>
        </p:blipFill>
        <p:spPr bwMode="auto">
          <a:xfrm>
            <a:off x="9630671" y="4509120"/>
            <a:ext cx="2431154" cy="1555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672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752852"/>
              </p:ext>
            </p:extLst>
          </p:nvPr>
        </p:nvGraphicFramePr>
        <p:xfrm>
          <a:off x="0" y="1"/>
          <a:ext cx="12191999" cy="6895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3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9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0889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ПРОФОРИЕНТАЦИОННЫЙ ИНТЕНСИВ «ПЕРСПЕКТИВА» </a:t>
                      </a:r>
                      <a:r>
                        <a:rPr lang="ru-RU" altLang="ru-RU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второе полугодие 2022 уч. год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720308"/>
                  </a:ext>
                </a:extLst>
              </a:tr>
              <a:tr h="84610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Район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Школа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Кол-во,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чел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3883">
                <a:tc>
                  <a:txBody>
                    <a:bodyPr/>
                    <a:lstStyle/>
                    <a:p>
                      <a:r>
                        <a:rPr lang="ru-RU" sz="1700" b="1" dirty="0">
                          <a:latin typeface="Arial" pitchFamily="34" charset="0"/>
                          <a:cs typeface="Arial" pitchFamily="34" charset="0"/>
                        </a:rPr>
                        <a:t>Рыбинский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latin typeface="Arial" pitchFamily="34" charset="0"/>
                          <a:cs typeface="Arial" pitchFamily="34" charset="0"/>
                        </a:rPr>
                        <a:t>МБОУ "</a:t>
                      </a:r>
                      <a:r>
                        <a:rPr lang="ru-RU" sz="1700" b="0" dirty="0" err="1">
                          <a:latin typeface="Arial" pitchFamily="34" charset="0"/>
                          <a:cs typeface="Arial" pitchFamily="34" charset="0"/>
                        </a:rPr>
                        <a:t>Новокамалинская</a:t>
                      </a:r>
                      <a:r>
                        <a:rPr lang="ru-RU" sz="1700" b="0" dirty="0">
                          <a:latin typeface="Arial" pitchFamily="34" charset="0"/>
                          <a:cs typeface="Arial" pitchFamily="34" charset="0"/>
                        </a:rPr>
                        <a:t> СОШ", МБОУ "</a:t>
                      </a:r>
                      <a:r>
                        <a:rPr lang="ru-RU" sz="1700" b="0" dirty="0" err="1">
                          <a:latin typeface="Arial" pitchFamily="34" charset="0"/>
                          <a:cs typeface="Arial" pitchFamily="34" charset="0"/>
                        </a:rPr>
                        <a:t>Новосолянская</a:t>
                      </a:r>
                      <a:r>
                        <a:rPr lang="ru-RU" sz="1700" b="0" dirty="0">
                          <a:latin typeface="Arial" pitchFamily="34" charset="0"/>
                          <a:cs typeface="Arial" pitchFamily="34" charset="0"/>
                        </a:rPr>
                        <a:t> СОШ", МБОУ "Рыбинская СОШ 7», МБОУ "Александровская СОШ"</a:t>
                      </a:r>
                    </a:p>
                    <a:p>
                      <a:endParaRPr lang="ru-RU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340">
                <a:tc>
                  <a:txBody>
                    <a:bodyPr/>
                    <a:lstStyle/>
                    <a:p>
                      <a:r>
                        <a:rPr lang="ru-RU" sz="1700" b="1" dirty="0">
                          <a:latin typeface="Arial" pitchFamily="34" charset="0"/>
                          <a:cs typeface="Arial" pitchFamily="34" charset="0"/>
                        </a:rPr>
                        <a:t>Ирбейский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latin typeface="Arial" pitchFamily="34" charset="0"/>
                          <a:cs typeface="Arial" pitchFamily="34" charset="0"/>
                        </a:rPr>
                        <a:t>МБОУ "</a:t>
                      </a:r>
                      <a:r>
                        <a:rPr lang="ru-RU" sz="1700" b="0" dirty="0" err="1">
                          <a:latin typeface="Arial" pitchFamily="34" charset="0"/>
                          <a:cs typeface="Arial" pitchFamily="34" charset="0"/>
                        </a:rPr>
                        <a:t>Ирбейская</a:t>
                      </a:r>
                      <a:r>
                        <a:rPr lang="ru-RU" sz="1700" b="0" dirty="0">
                          <a:latin typeface="Arial" pitchFamily="34" charset="0"/>
                          <a:cs typeface="Arial" pitchFamily="34" charset="0"/>
                        </a:rPr>
                        <a:t> СОШ №2, МБОУ "</a:t>
                      </a:r>
                      <a:r>
                        <a:rPr lang="ru-RU" sz="1700" b="0" dirty="0" err="1">
                          <a:latin typeface="Arial" pitchFamily="34" charset="0"/>
                          <a:cs typeface="Arial" pitchFamily="34" charset="0"/>
                        </a:rPr>
                        <a:t>Тальская</a:t>
                      </a:r>
                      <a:r>
                        <a:rPr lang="ru-RU" sz="1700" b="0" dirty="0">
                          <a:latin typeface="Arial" pitchFamily="34" charset="0"/>
                          <a:cs typeface="Arial" pitchFamily="34" charset="0"/>
                        </a:rPr>
                        <a:t> СОШ", МБОУ «</a:t>
                      </a:r>
                      <a:r>
                        <a:rPr lang="ru-RU" sz="1700" b="0" dirty="0" err="1">
                          <a:latin typeface="Arial" pitchFamily="34" charset="0"/>
                          <a:cs typeface="Arial" pitchFamily="34" charset="0"/>
                        </a:rPr>
                        <a:t>Верхнеуринская</a:t>
                      </a:r>
                      <a:r>
                        <a:rPr lang="ru-RU" sz="1700" b="0" dirty="0">
                          <a:latin typeface="Arial" pitchFamily="34" charset="0"/>
                          <a:cs typeface="Arial" pitchFamily="34" charset="0"/>
                        </a:rPr>
                        <a:t> СОШ»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4973">
                <a:tc>
                  <a:txBody>
                    <a:bodyPr/>
                    <a:lstStyle/>
                    <a:p>
                      <a:r>
                        <a:rPr lang="ru-RU" sz="1700" b="1" dirty="0">
                          <a:latin typeface="Arial" pitchFamily="34" charset="0"/>
                          <a:cs typeface="Arial" pitchFamily="34" charset="0"/>
                        </a:rPr>
                        <a:t>Партизанский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latin typeface="Arial" pitchFamily="34" charset="0"/>
                          <a:cs typeface="Arial" pitchFamily="34" charset="0"/>
                        </a:rPr>
                        <a:t>МБОУ "</a:t>
                      </a:r>
                      <a:r>
                        <a:rPr lang="ru-RU" sz="1700" b="0" dirty="0" err="1">
                          <a:latin typeface="Arial" pitchFamily="34" charset="0"/>
                          <a:cs typeface="Arial" pitchFamily="34" charset="0"/>
                        </a:rPr>
                        <a:t>Иннокеньтевская</a:t>
                      </a:r>
                      <a:r>
                        <a:rPr lang="ru-RU" sz="1700" b="0" dirty="0">
                          <a:latin typeface="Arial" pitchFamily="34" charset="0"/>
                          <a:cs typeface="Arial" pitchFamily="34" charset="0"/>
                        </a:rPr>
                        <a:t> СОШ", МБОУ "Богуславская СОШ", МБОУ «Партизанская СОШ", МБОУ "</a:t>
                      </a:r>
                      <a:r>
                        <a:rPr lang="ru-RU" sz="1700" b="0" dirty="0" err="1">
                          <a:latin typeface="Arial" pitchFamily="34" charset="0"/>
                          <a:cs typeface="Arial" pitchFamily="34" charset="0"/>
                        </a:rPr>
                        <a:t>Запасноимбежская</a:t>
                      </a:r>
                      <a:r>
                        <a:rPr lang="ru-RU" sz="1700" b="0" dirty="0">
                          <a:latin typeface="Arial" pitchFamily="34" charset="0"/>
                          <a:cs typeface="Arial" pitchFamily="34" charset="0"/>
                        </a:rPr>
                        <a:t> СОШ», МБОУ "</a:t>
                      </a:r>
                      <a:r>
                        <a:rPr lang="ru-RU" sz="1700" b="0" dirty="0" err="1">
                          <a:latin typeface="Arial" pitchFamily="34" charset="0"/>
                          <a:cs typeface="Arial" pitchFamily="34" charset="0"/>
                        </a:rPr>
                        <a:t>Иннокеньтевская</a:t>
                      </a:r>
                      <a:r>
                        <a:rPr lang="ru-RU" sz="1700" b="0" dirty="0">
                          <a:latin typeface="Arial" pitchFamily="34" charset="0"/>
                          <a:cs typeface="Arial" pitchFamily="34" charset="0"/>
                        </a:rPr>
                        <a:t> СОШ", МБОУ "Богуславская СОШ", МБОУ Партизанская СОШ", МБОУ "</a:t>
                      </a:r>
                      <a:r>
                        <a:rPr lang="ru-RU" sz="1700" b="0" dirty="0" err="1">
                          <a:latin typeface="Arial" pitchFamily="34" charset="0"/>
                          <a:cs typeface="Arial" pitchFamily="34" charset="0"/>
                        </a:rPr>
                        <a:t>Запасноимбежская</a:t>
                      </a:r>
                      <a:r>
                        <a:rPr lang="ru-RU" sz="1700" b="0" dirty="0">
                          <a:latin typeface="Arial" pitchFamily="34" charset="0"/>
                          <a:cs typeface="Arial" pitchFamily="34" charset="0"/>
                        </a:rPr>
                        <a:t> СОШ», МБОУ «</a:t>
                      </a:r>
                      <a:r>
                        <a:rPr lang="ru-RU" sz="1700" b="0" dirty="0" err="1">
                          <a:latin typeface="Arial" pitchFamily="34" charset="0"/>
                          <a:cs typeface="Arial" pitchFamily="34" charset="0"/>
                        </a:rPr>
                        <a:t>Стойбинская</a:t>
                      </a:r>
                      <a:r>
                        <a:rPr lang="ru-RU" sz="1700" b="0" dirty="0">
                          <a:latin typeface="Arial" pitchFamily="34" charset="0"/>
                          <a:cs typeface="Arial" pitchFamily="34" charset="0"/>
                        </a:rPr>
                        <a:t> СОШ»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340">
                <a:tc>
                  <a:txBody>
                    <a:bodyPr/>
                    <a:lstStyle/>
                    <a:p>
                      <a:r>
                        <a:rPr lang="ru-RU" sz="1700" b="1" dirty="0">
                          <a:latin typeface="Arial" pitchFamily="34" charset="0"/>
                          <a:cs typeface="Arial" pitchFamily="34" charset="0"/>
                        </a:rPr>
                        <a:t>Иланский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latin typeface="Arial" pitchFamily="34" charset="0"/>
                          <a:cs typeface="Arial" pitchFamily="34" charset="0"/>
                        </a:rPr>
                        <a:t>МБОУ "</a:t>
                      </a:r>
                      <a:r>
                        <a:rPr lang="ru-RU" sz="1700" dirty="0" err="1">
                          <a:latin typeface="Arial" pitchFamily="34" charset="0"/>
                          <a:cs typeface="Arial" pitchFamily="34" charset="0"/>
                        </a:rPr>
                        <a:t>Далайская</a:t>
                      </a:r>
                      <a:r>
                        <a:rPr lang="ru-RU" sz="1700" dirty="0">
                          <a:latin typeface="Arial" pitchFamily="34" charset="0"/>
                          <a:cs typeface="Arial" pitchFamily="34" charset="0"/>
                        </a:rPr>
                        <a:t> СОШ", МБОУ «</a:t>
                      </a:r>
                      <a:r>
                        <a:rPr lang="ru-RU" sz="1700" dirty="0" err="1">
                          <a:latin typeface="Arial" pitchFamily="34" charset="0"/>
                          <a:cs typeface="Arial" pitchFamily="34" charset="0"/>
                        </a:rPr>
                        <a:t>Иланская</a:t>
                      </a:r>
                      <a:r>
                        <a:rPr lang="ru-RU" sz="1700" dirty="0">
                          <a:latin typeface="Arial" pitchFamily="34" charset="0"/>
                          <a:cs typeface="Arial" pitchFamily="34" charset="0"/>
                        </a:rPr>
                        <a:t> СОШ №2», МБОУ "Новопокровская СОШ"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3883">
                <a:tc>
                  <a:txBody>
                    <a:bodyPr/>
                    <a:lstStyle/>
                    <a:p>
                      <a:r>
                        <a:rPr lang="ru-RU" sz="1700" b="1" dirty="0" err="1">
                          <a:latin typeface="Arial" pitchFamily="34" charset="0"/>
                          <a:cs typeface="Arial" pitchFamily="34" charset="0"/>
                        </a:rPr>
                        <a:t>Уярский</a:t>
                      </a:r>
                      <a:endParaRPr lang="ru-RU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latin typeface="Arial" pitchFamily="34" charset="0"/>
                          <a:cs typeface="Arial" pitchFamily="34" charset="0"/>
                        </a:rPr>
                        <a:t>МБОУ «</a:t>
                      </a:r>
                      <a:r>
                        <a:rPr lang="ru-RU" sz="1700" dirty="0" err="1">
                          <a:latin typeface="Arial" pitchFamily="34" charset="0"/>
                          <a:cs typeface="Arial" pitchFamily="34" charset="0"/>
                        </a:rPr>
                        <a:t>Уярская</a:t>
                      </a:r>
                      <a:r>
                        <a:rPr lang="ru-RU" sz="1700" dirty="0">
                          <a:latin typeface="Arial" pitchFamily="34" charset="0"/>
                          <a:cs typeface="Arial" pitchFamily="34" charset="0"/>
                        </a:rPr>
                        <a:t> СОШ №2, №3, №4», МБОУ "</a:t>
                      </a:r>
                      <a:r>
                        <a:rPr lang="ru-RU" sz="1700" dirty="0" err="1">
                          <a:latin typeface="Arial" pitchFamily="34" charset="0"/>
                          <a:cs typeface="Arial" pitchFamily="34" charset="0"/>
                        </a:rPr>
                        <a:t>Сушиновская</a:t>
                      </a:r>
                      <a:r>
                        <a:rPr lang="ru-RU" sz="1700" dirty="0">
                          <a:latin typeface="Arial" pitchFamily="34" charset="0"/>
                          <a:cs typeface="Arial" pitchFamily="34" charset="0"/>
                        </a:rPr>
                        <a:t> СОШ", МБОУ "</a:t>
                      </a:r>
                      <a:r>
                        <a:rPr lang="ru-RU" sz="1700" dirty="0" err="1">
                          <a:latin typeface="Arial" pitchFamily="34" charset="0"/>
                          <a:cs typeface="Arial" pitchFamily="34" charset="0"/>
                        </a:rPr>
                        <a:t>Сухонойская</a:t>
                      </a:r>
                      <a:r>
                        <a:rPr lang="ru-RU" sz="1700" dirty="0">
                          <a:latin typeface="Arial" pitchFamily="34" charset="0"/>
                          <a:cs typeface="Arial" pitchFamily="34" charset="0"/>
                        </a:rPr>
                        <a:t> СОШ», МБОУ "</a:t>
                      </a:r>
                      <a:r>
                        <a:rPr lang="ru-RU" sz="1700" dirty="0" err="1">
                          <a:latin typeface="Arial" pitchFamily="34" charset="0"/>
                          <a:cs typeface="Arial" pitchFamily="34" charset="0"/>
                        </a:rPr>
                        <a:t>Балайская</a:t>
                      </a:r>
                      <a:r>
                        <a:rPr lang="ru-RU" sz="1700" dirty="0">
                          <a:latin typeface="Arial" pitchFamily="34" charset="0"/>
                          <a:cs typeface="Arial" pitchFamily="34" charset="0"/>
                        </a:rPr>
                        <a:t> СОШ», МБОУ «</a:t>
                      </a:r>
                      <a:r>
                        <a:rPr lang="ru-RU" sz="1700" dirty="0" err="1">
                          <a:latin typeface="Arial" pitchFamily="34" charset="0"/>
                          <a:cs typeface="Arial" pitchFamily="34" charset="0"/>
                        </a:rPr>
                        <a:t>Авдинская</a:t>
                      </a:r>
                      <a:r>
                        <a:rPr lang="ru-RU" sz="1700" dirty="0">
                          <a:latin typeface="Arial" pitchFamily="34" charset="0"/>
                          <a:cs typeface="Arial" pitchFamily="34" charset="0"/>
                        </a:rPr>
                        <a:t> СОШ»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687">
                <a:tc>
                  <a:txBody>
                    <a:bodyPr/>
                    <a:lstStyle/>
                    <a:p>
                      <a:r>
                        <a:rPr lang="ru-RU" sz="1700" b="1" dirty="0" err="1">
                          <a:latin typeface="Arial" pitchFamily="34" charset="0"/>
                          <a:cs typeface="Arial" pitchFamily="34" charset="0"/>
                        </a:rPr>
                        <a:t>Канский</a:t>
                      </a:r>
                      <a:endParaRPr lang="ru-RU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latin typeface="Arial" pitchFamily="34" charset="0"/>
                          <a:cs typeface="Arial" pitchFamily="34" charset="0"/>
                        </a:rPr>
                        <a:t>МБОУ «</a:t>
                      </a:r>
                      <a:r>
                        <a:rPr lang="ru-RU" sz="1700" dirty="0" err="1">
                          <a:latin typeface="Arial" pitchFamily="34" charset="0"/>
                          <a:cs typeface="Arial" pitchFamily="34" charset="0"/>
                        </a:rPr>
                        <a:t>Степняковская</a:t>
                      </a:r>
                      <a:r>
                        <a:rPr lang="ru-RU" sz="1700" dirty="0">
                          <a:latin typeface="Arial" pitchFamily="34" charset="0"/>
                          <a:cs typeface="Arial" pitchFamily="34" charset="0"/>
                        </a:rPr>
                        <a:t> СОШ», МБОУ «</a:t>
                      </a:r>
                      <a:r>
                        <a:rPr lang="ru-RU" sz="1700" dirty="0" err="1">
                          <a:latin typeface="Arial" pitchFamily="34" charset="0"/>
                          <a:cs typeface="Arial" pitchFamily="34" charset="0"/>
                        </a:rPr>
                        <a:t>Браженская</a:t>
                      </a:r>
                      <a:r>
                        <a:rPr lang="ru-RU" sz="1700" dirty="0">
                          <a:latin typeface="Arial" pitchFamily="34" charset="0"/>
                          <a:cs typeface="Arial" pitchFamily="34" charset="0"/>
                        </a:rPr>
                        <a:t> СОШ»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687">
                <a:tc>
                  <a:txBody>
                    <a:bodyPr/>
                    <a:lstStyle/>
                    <a:p>
                      <a:endParaRPr lang="ru-RU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700" b="1" dirty="0">
                          <a:latin typeface="Arial" pitchFamily="34" charset="0"/>
                          <a:cs typeface="Arial" pitchFamily="34" charset="0"/>
                        </a:rPr>
                        <a:t>ИТОГО: 6 районов,</a:t>
                      </a:r>
                      <a:r>
                        <a:rPr lang="ru-RU" sz="1700" b="1" baseline="0" dirty="0">
                          <a:latin typeface="Arial" pitchFamily="34" charset="0"/>
                          <a:cs typeface="Arial" pitchFamily="34" charset="0"/>
                        </a:rPr>
                        <a:t>  28 школ</a:t>
                      </a:r>
                      <a:endParaRPr lang="ru-RU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dirty="0">
                          <a:latin typeface="Arial" pitchFamily="34" charset="0"/>
                          <a:cs typeface="Arial" pitchFamily="34" charset="0"/>
                        </a:rPr>
                        <a:t>355 уч.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131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718265"/>
              </p:ext>
            </p:extLst>
          </p:nvPr>
        </p:nvGraphicFramePr>
        <p:xfrm>
          <a:off x="0" y="1"/>
          <a:ext cx="12192000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6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7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7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6837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ПРОФОРИЕНТАЦИОННАЯ РАБОТА В ОУ КРАСНОЯРСКОГО КРАЯ. (апрель 2022 г.)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722369"/>
                  </a:ext>
                </a:extLst>
              </a:tr>
              <a:tr h="386612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Район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Кол-во,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учеников</a:t>
                      </a:r>
                      <a:endParaRPr lang="ru-RU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 учеников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612">
                <a:tc>
                  <a:txBody>
                    <a:bodyPr/>
                    <a:lstStyle/>
                    <a:p>
                      <a:r>
                        <a:rPr lang="ru-RU" sz="1600" b="1" dirty="0" err="1">
                          <a:latin typeface="Arial" pitchFamily="34" charset="0"/>
                          <a:cs typeface="Arial" pitchFamily="34" charset="0"/>
                        </a:rPr>
                        <a:t>Сухобузимский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5">
                  <a:txBody>
                    <a:bodyPr/>
                    <a:lstStyle/>
                    <a:p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1735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612">
                <a:tc>
                  <a:txBody>
                    <a:bodyPr/>
                    <a:lstStyle/>
                    <a:p>
                      <a:r>
                        <a:rPr lang="ru-RU" sz="1600" b="1" dirty="0" err="1">
                          <a:latin typeface="Arial" pitchFamily="34" charset="0"/>
                          <a:cs typeface="Arial" pitchFamily="34" charset="0"/>
                        </a:rPr>
                        <a:t>Большемуртинский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612">
                <a:tc>
                  <a:txBody>
                    <a:bodyPr/>
                    <a:lstStyle/>
                    <a:p>
                      <a:r>
                        <a:rPr lang="ru-RU" sz="1600" b="1" dirty="0" err="1">
                          <a:latin typeface="Arial" pitchFamily="34" charset="0"/>
                          <a:cs typeface="Arial" pitchFamily="34" charset="0"/>
                        </a:rPr>
                        <a:t>Шарыповский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612">
                <a:tc>
                  <a:txBody>
                    <a:bodyPr/>
                    <a:lstStyle/>
                    <a:p>
                      <a:r>
                        <a:rPr lang="ru-RU" sz="1600" b="1" dirty="0" err="1">
                          <a:latin typeface="Arial" pitchFamily="34" charset="0"/>
                          <a:cs typeface="Arial" pitchFamily="34" charset="0"/>
                        </a:rPr>
                        <a:t>Нижнеингашский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612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Дзержинский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612">
                <a:tc>
                  <a:txBody>
                    <a:bodyPr/>
                    <a:lstStyle/>
                    <a:p>
                      <a:r>
                        <a:rPr lang="ru-RU" sz="1600" b="1" dirty="0" err="1">
                          <a:latin typeface="Arial" pitchFamily="34" charset="0"/>
                          <a:cs typeface="Arial" pitchFamily="34" charset="0"/>
                        </a:rPr>
                        <a:t>Канский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105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612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Иланский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612">
                <a:tc>
                  <a:txBody>
                    <a:bodyPr/>
                    <a:lstStyle/>
                    <a:p>
                      <a:r>
                        <a:rPr lang="ru-RU" sz="1600" b="1" dirty="0" err="1">
                          <a:latin typeface="Arial" pitchFamily="34" charset="0"/>
                          <a:cs typeface="Arial" pitchFamily="34" charset="0"/>
                        </a:rPr>
                        <a:t>Абанский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612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Ирбейский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6612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Саянский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612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Партизанский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6612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Рыбинский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215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6612">
                <a:tc>
                  <a:txBody>
                    <a:bodyPr/>
                    <a:lstStyle/>
                    <a:p>
                      <a:r>
                        <a:rPr lang="ru-RU" sz="1600" b="1" dirty="0" err="1">
                          <a:latin typeface="Arial" pitchFamily="34" charset="0"/>
                          <a:cs typeface="Arial" pitchFamily="34" charset="0"/>
                        </a:rPr>
                        <a:t>Уярский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270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6612">
                <a:tc>
                  <a:txBody>
                    <a:bodyPr/>
                    <a:lstStyle/>
                    <a:p>
                      <a:r>
                        <a:rPr lang="ru-RU" sz="1600" b="1" dirty="0" err="1">
                          <a:latin typeface="Arial" pitchFamily="34" charset="0"/>
                          <a:cs typeface="Arial" pitchFamily="34" charset="0"/>
                        </a:rPr>
                        <a:t>Манский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1981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г. Зеленогорск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430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968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360907"/>
            <a:ext cx="6347713" cy="875184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ПРОФЕССИОНАЛЬНОЕ ОБУЧЕНИЕ</a:t>
            </a:r>
            <a:b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2021/2022 уч. год</a:t>
            </a:r>
            <a:b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7409" y="1684840"/>
            <a:ext cx="82809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Иланский р-он								3 школьника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Ирбейский р-он								8 школьников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Уярский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р-он									1 школьник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профессия «Повар» 2, 3 разряд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Иланский р-он								18 школьников</a:t>
            </a:r>
          </a:p>
          <a:p>
            <a:pPr algn="ctr">
              <a:buClr>
                <a:schemeClr val="accent2">
                  <a:lumMod val="50000"/>
                </a:schemeClr>
              </a:buClr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accent2">
                  <a:lumMod val="50000"/>
                </a:schemeClr>
              </a:buClr>
            </a:pP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2022/2023 уч. год</a:t>
            </a:r>
          </a:p>
          <a:p>
            <a:pPr algn="ctr">
              <a:buClr>
                <a:schemeClr val="accent2">
                  <a:lumMod val="50000"/>
                </a:schemeClr>
              </a:buClr>
            </a:pPr>
            <a:endParaRPr lang="ru-RU" sz="2400" b="1" u="sng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профессия «Тракторист» категория «В», «С», «А1»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Иланский р-он	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						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10 школьников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профессия «Повар» 2, 3 разряд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Иланский р-он								37 школьников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216" y="1242164"/>
            <a:ext cx="6914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профессия «Тракторист» категория «В», «С», «А1»</a:t>
            </a:r>
          </a:p>
        </p:txBody>
      </p:sp>
      <p:pic>
        <p:nvPicPr>
          <p:cNvPr id="6" name="Picture 2" descr="C:\Users\User\Desktop\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84683"/>
            <a:ext cx="1231538" cy="4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Sekretar-Ekaterina\Downloads\WhatsApp Image 2022-11-17 at 16.46.1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2492896"/>
            <a:ext cx="2619101" cy="195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МОДУЛЬ\Давыдова Л.Б\ББ\ББ 2022\Отчет ББ\фото\21-22 октября\Экстплуатация сельскохозяйственных машин\IMG_20221022_1026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476672"/>
            <a:ext cx="2619101" cy="196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D92C90-14A9-5E67-BD9A-52A3DAD981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467" y="4474198"/>
            <a:ext cx="2619101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98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1" y="2882901"/>
            <a:ext cx="582771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580829"/>
              </p:ext>
            </p:extLst>
          </p:nvPr>
        </p:nvGraphicFramePr>
        <p:xfrm>
          <a:off x="0" y="0"/>
          <a:ext cx="12192000" cy="6858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9290">
                  <a:extLst>
                    <a:ext uri="{9D8B030D-6E8A-4147-A177-3AD203B41FA5}">
                      <a16:colId xmlns:a16="http://schemas.microsoft.com/office/drawing/2014/main" val="962595700"/>
                    </a:ext>
                  </a:extLst>
                </a:gridCol>
                <a:gridCol w="3469853">
                  <a:extLst>
                    <a:ext uri="{9D8B030D-6E8A-4147-A177-3AD203B41FA5}">
                      <a16:colId xmlns:a16="http://schemas.microsoft.com/office/drawing/2014/main" val="4137197228"/>
                    </a:ext>
                  </a:extLst>
                </a:gridCol>
                <a:gridCol w="4722857">
                  <a:extLst>
                    <a:ext uri="{9D8B030D-6E8A-4147-A177-3AD203B41FA5}">
                      <a16:colId xmlns:a16="http://schemas.microsoft.com/office/drawing/2014/main" val="3785577440"/>
                    </a:ext>
                  </a:extLst>
                </a:gridCol>
              </a:tblGrid>
              <a:tr h="477047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АНАЛИЗ ПОСТУПИВШИХ ПО РАЙОНАМ НА 1 СЕНТЯБРЯ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192516"/>
                  </a:ext>
                </a:extLst>
              </a:tr>
              <a:tr h="407295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Район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913567"/>
                  </a:ext>
                </a:extLst>
              </a:tr>
              <a:tr h="373354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Arial" pitchFamily="34" charset="0"/>
                          <a:cs typeface="Arial" pitchFamily="34" charset="0"/>
                        </a:rPr>
                        <a:t>г.</a:t>
                      </a:r>
                      <a:r>
                        <a:rPr lang="ru-RU" sz="1800" b="1" baseline="0" dirty="0">
                          <a:latin typeface="Arial" pitchFamily="34" charset="0"/>
                          <a:cs typeface="Arial" pitchFamily="34" charset="0"/>
                        </a:rPr>
                        <a:t> Уяр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148881"/>
                  </a:ext>
                </a:extLst>
              </a:tr>
              <a:tr h="373354">
                <a:tc>
                  <a:txBody>
                    <a:bodyPr/>
                    <a:lstStyle/>
                    <a:p>
                      <a:r>
                        <a:rPr lang="ru-RU" sz="1800" b="1" dirty="0" err="1">
                          <a:latin typeface="Arial" pitchFamily="34" charset="0"/>
                          <a:cs typeface="Arial" pitchFamily="34" charset="0"/>
                        </a:rPr>
                        <a:t>Уярский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77138"/>
                  </a:ext>
                </a:extLst>
              </a:tr>
              <a:tr h="373354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Arial" pitchFamily="34" charset="0"/>
                          <a:cs typeface="Arial" pitchFamily="34" charset="0"/>
                        </a:rPr>
                        <a:t>Рыбинский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243652"/>
                  </a:ext>
                </a:extLst>
              </a:tr>
              <a:tr h="373354">
                <a:tc>
                  <a:txBody>
                    <a:bodyPr/>
                    <a:lstStyle/>
                    <a:p>
                      <a:r>
                        <a:rPr lang="ru-RU" sz="1800" b="1" dirty="0" err="1">
                          <a:latin typeface="Arial" pitchFamily="34" charset="0"/>
                          <a:cs typeface="Arial" pitchFamily="34" charset="0"/>
                        </a:rPr>
                        <a:t>Манский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210143"/>
                  </a:ext>
                </a:extLst>
              </a:tr>
              <a:tr h="373354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Arial" pitchFamily="34" charset="0"/>
                          <a:cs typeface="Arial" pitchFamily="34" charset="0"/>
                        </a:rPr>
                        <a:t>Партизанский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8563"/>
                  </a:ext>
                </a:extLst>
              </a:tr>
              <a:tr h="373354">
                <a:tc>
                  <a:txBody>
                    <a:bodyPr/>
                    <a:lstStyle/>
                    <a:p>
                      <a:r>
                        <a:rPr lang="ru-RU" sz="1800" b="1" dirty="0" err="1">
                          <a:latin typeface="Arial" pitchFamily="34" charset="0"/>
                          <a:cs typeface="Arial" pitchFamily="34" charset="0"/>
                        </a:rPr>
                        <a:t>Нижнеингашский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352020"/>
                  </a:ext>
                </a:extLst>
              </a:tr>
              <a:tr h="373354">
                <a:tc>
                  <a:txBody>
                    <a:bodyPr/>
                    <a:lstStyle/>
                    <a:p>
                      <a:r>
                        <a:rPr lang="ru-RU" sz="1800" b="1" dirty="0" err="1">
                          <a:latin typeface="Arial" pitchFamily="34" charset="0"/>
                          <a:cs typeface="Arial" pitchFamily="34" charset="0"/>
                        </a:rPr>
                        <a:t>Канский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399649"/>
                  </a:ext>
                </a:extLst>
              </a:tr>
              <a:tr h="373354">
                <a:tc>
                  <a:txBody>
                    <a:bodyPr/>
                    <a:lstStyle/>
                    <a:p>
                      <a:r>
                        <a:rPr lang="ru-RU" sz="1800" b="1" dirty="0" err="1">
                          <a:latin typeface="Arial" pitchFamily="34" charset="0"/>
                          <a:cs typeface="Arial" pitchFamily="34" charset="0"/>
                        </a:rPr>
                        <a:t>Саняский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248506"/>
                  </a:ext>
                </a:extLst>
              </a:tr>
              <a:tr h="373354">
                <a:tc>
                  <a:txBody>
                    <a:bodyPr/>
                    <a:lstStyle/>
                    <a:p>
                      <a:r>
                        <a:rPr lang="ru-RU" sz="1800" b="1" dirty="0" err="1">
                          <a:latin typeface="Arial" pitchFamily="34" charset="0"/>
                          <a:cs typeface="Arial" pitchFamily="34" charset="0"/>
                        </a:rPr>
                        <a:t>Ирбейский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831637"/>
                  </a:ext>
                </a:extLst>
              </a:tr>
              <a:tr h="373354">
                <a:tc>
                  <a:txBody>
                    <a:bodyPr/>
                    <a:lstStyle/>
                    <a:p>
                      <a:r>
                        <a:rPr lang="ru-RU" sz="1800" b="1" dirty="0" err="1">
                          <a:latin typeface="Arial" pitchFamily="34" charset="0"/>
                          <a:cs typeface="Arial" pitchFamily="34" charset="0"/>
                        </a:rPr>
                        <a:t>Тасеевский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399008"/>
                  </a:ext>
                </a:extLst>
              </a:tr>
              <a:tr h="373354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Arial" pitchFamily="34" charset="0"/>
                          <a:cs typeface="Arial" pitchFamily="34" charset="0"/>
                        </a:rPr>
                        <a:t>Иланский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60732"/>
                  </a:ext>
                </a:extLst>
              </a:tr>
              <a:tr h="373354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Arial" pitchFamily="34" charset="0"/>
                          <a:cs typeface="Arial" pitchFamily="34" charset="0"/>
                        </a:rPr>
                        <a:t>Дзержинский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934287"/>
                  </a:ext>
                </a:extLst>
              </a:tr>
              <a:tr h="373354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Arial" pitchFamily="34" charset="0"/>
                          <a:cs typeface="Arial" pitchFamily="34" charset="0"/>
                        </a:rPr>
                        <a:t>г.</a:t>
                      </a:r>
                      <a:r>
                        <a:rPr lang="ru-RU" sz="1800" b="1" baseline="0" dirty="0">
                          <a:latin typeface="Arial" pitchFamily="34" charset="0"/>
                          <a:cs typeface="Arial" pitchFamily="34" charset="0"/>
                        </a:rPr>
                        <a:t> Зеленогорск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512811"/>
                  </a:ext>
                </a:extLst>
              </a:tr>
              <a:tr h="373354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Arial" pitchFamily="34" charset="0"/>
                          <a:cs typeface="Arial" pitchFamily="34" charset="0"/>
                        </a:rPr>
                        <a:t>г.</a:t>
                      </a:r>
                      <a:r>
                        <a:rPr lang="ru-RU" sz="1800" b="1" baseline="0" dirty="0">
                          <a:latin typeface="Arial" pitchFamily="34" charset="0"/>
                          <a:cs typeface="Arial" pitchFamily="34" charset="0"/>
                        </a:rPr>
                        <a:t> Красноярск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983520"/>
                  </a:ext>
                </a:extLst>
              </a:tr>
              <a:tr h="373354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Arial" pitchFamily="34" charset="0"/>
                          <a:cs typeface="Arial" pitchFamily="34" charset="0"/>
                        </a:rPr>
                        <a:t>г. Бородино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734514"/>
                  </a:ext>
                </a:extLst>
              </a:tr>
              <a:tr h="373354">
                <a:tc>
                  <a:txBody>
                    <a:bodyPr/>
                    <a:lstStyle/>
                    <a:p>
                      <a:r>
                        <a:rPr lang="ru-RU" sz="1800" b="1" dirty="0" err="1">
                          <a:latin typeface="Arial" pitchFamily="34" charset="0"/>
                          <a:cs typeface="Arial" pitchFamily="34" charset="0"/>
                        </a:rPr>
                        <a:t>Богучанский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357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094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1" y="2882901"/>
            <a:ext cx="582771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609654"/>
              </p:ext>
            </p:extLst>
          </p:nvPr>
        </p:nvGraphicFramePr>
        <p:xfrm>
          <a:off x="0" y="0"/>
          <a:ext cx="12192000" cy="6858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9290">
                  <a:extLst>
                    <a:ext uri="{9D8B030D-6E8A-4147-A177-3AD203B41FA5}">
                      <a16:colId xmlns:a16="http://schemas.microsoft.com/office/drawing/2014/main" val="962595700"/>
                    </a:ext>
                  </a:extLst>
                </a:gridCol>
                <a:gridCol w="3469853">
                  <a:extLst>
                    <a:ext uri="{9D8B030D-6E8A-4147-A177-3AD203B41FA5}">
                      <a16:colId xmlns:a16="http://schemas.microsoft.com/office/drawing/2014/main" val="4137197228"/>
                    </a:ext>
                  </a:extLst>
                </a:gridCol>
                <a:gridCol w="4722857">
                  <a:extLst>
                    <a:ext uri="{9D8B030D-6E8A-4147-A177-3AD203B41FA5}">
                      <a16:colId xmlns:a16="http://schemas.microsoft.com/office/drawing/2014/main" val="3785577440"/>
                    </a:ext>
                  </a:extLst>
                </a:gridCol>
              </a:tblGrid>
              <a:tr h="477047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АНАЛИЗ ПОСТУПИВШИХ ПО РАЙОНАМ НА 1 СЕНТЯБРЯ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192516"/>
                  </a:ext>
                </a:extLst>
              </a:tr>
              <a:tr h="407295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Район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913567"/>
                  </a:ext>
                </a:extLst>
              </a:tr>
              <a:tr h="373354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Сухобузимский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148881"/>
                  </a:ext>
                </a:extLst>
              </a:tr>
              <a:tr h="373354">
                <a:tc>
                  <a:txBody>
                    <a:bodyPr/>
                    <a:lstStyle/>
                    <a:p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Курагинский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77138"/>
                  </a:ext>
                </a:extLst>
              </a:tr>
              <a:tr h="373354">
                <a:tc>
                  <a:txBody>
                    <a:bodyPr/>
                    <a:lstStyle/>
                    <a:p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Енисейский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243652"/>
                  </a:ext>
                </a:extLst>
              </a:tr>
              <a:tr h="373354">
                <a:tc>
                  <a:txBody>
                    <a:bodyPr/>
                    <a:lstStyle/>
                    <a:p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Большемуртинский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210143"/>
                  </a:ext>
                </a:extLst>
              </a:tr>
              <a:tr h="373354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Лесосибирск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8563"/>
                  </a:ext>
                </a:extLst>
              </a:tr>
              <a:tr h="373354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Иркутская область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352020"/>
                  </a:ext>
                </a:extLst>
              </a:tr>
              <a:tr h="373354"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399649"/>
                  </a:ext>
                </a:extLst>
              </a:tr>
              <a:tr h="373354">
                <a:tc>
                  <a:txBody>
                    <a:bodyPr/>
                    <a:lstStyle/>
                    <a:p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248506"/>
                  </a:ext>
                </a:extLst>
              </a:tr>
              <a:tr h="373354">
                <a:tc>
                  <a:txBody>
                    <a:bodyPr/>
                    <a:lstStyle/>
                    <a:p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831637"/>
                  </a:ext>
                </a:extLst>
              </a:tr>
              <a:tr h="373354">
                <a:tc>
                  <a:txBody>
                    <a:bodyPr/>
                    <a:lstStyle/>
                    <a:p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399008"/>
                  </a:ext>
                </a:extLst>
              </a:tr>
              <a:tr h="373354">
                <a:tc>
                  <a:txBody>
                    <a:bodyPr/>
                    <a:lstStyle/>
                    <a:p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60732"/>
                  </a:ext>
                </a:extLst>
              </a:tr>
              <a:tr h="373354">
                <a:tc>
                  <a:txBody>
                    <a:bodyPr/>
                    <a:lstStyle/>
                    <a:p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934287"/>
                  </a:ext>
                </a:extLst>
              </a:tr>
              <a:tr h="373354">
                <a:tc>
                  <a:txBody>
                    <a:bodyPr/>
                    <a:lstStyle/>
                    <a:p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512811"/>
                  </a:ext>
                </a:extLst>
              </a:tr>
              <a:tr h="373354">
                <a:tc>
                  <a:txBody>
                    <a:bodyPr/>
                    <a:lstStyle/>
                    <a:p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983520"/>
                  </a:ext>
                </a:extLst>
              </a:tr>
              <a:tr h="373354">
                <a:tc>
                  <a:txBody>
                    <a:bodyPr/>
                    <a:lstStyle/>
                    <a:p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734514"/>
                  </a:ext>
                </a:extLst>
              </a:tr>
              <a:tr h="373354">
                <a:tc>
                  <a:txBody>
                    <a:bodyPr/>
                    <a:lstStyle/>
                    <a:p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357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500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7448" y="1080954"/>
            <a:ext cx="87849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Взаимодействие: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ru-RU" sz="2400" dirty="0"/>
          </a:p>
          <a:p>
            <a:pPr marL="1257300" lvl="2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техникум</a:t>
            </a:r>
          </a:p>
          <a:p>
            <a:pPr lvl="2">
              <a:buClr>
                <a:schemeClr val="accent2">
                  <a:lumMod val="75000"/>
                </a:schemeClr>
              </a:buClr>
            </a:pPr>
            <a:endParaRPr lang="ru-RU" sz="2400" dirty="0"/>
          </a:p>
          <a:p>
            <a:pPr marL="2628900" lvl="5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школа</a:t>
            </a:r>
          </a:p>
          <a:p>
            <a:pPr lvl="2">
              <a:buClr>
                <a:schemeClr val="accent2">
                  <a:lumMod val="75000"/>
                </a:schemeClr>
              </a:buClr>
            </a:pPr>
            <a:endParaRPr lang="ru-RU" sz="2400" dirty="0"/>
          </a:p>
          <a:p>
            <a:pPr marL="3086100" lvl="6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с/х предприятие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ru-RU" sz="2400" dirty="0"/>
          </a:p>
          <a:p>
            <a:pPr>
              <a:buClr>
                <a:schemeClr val="accent2">
                  <a:lumMod val="75000"/>
                </a:schemeClr>
              </a:buClr>
            </a:pPr>
            <a:endParaRPr lang="ru-RU" sz="2400" dirty="0"/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Показатели: </a:t>
            </a:r>
          </a:p>
          <a:p>
            <a:pPr marL="2171700" lvl="4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договоры о целевом обучении</a:t>
            </a:r>
          </a:p>
          <a:p>
            <a:pPr marL="2171700" lvl="4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высокомотивированный абитуриент</a:t>
            </a:r>
          </a:p>
          <a:p>
            <a:pPr marL="2171700" lvl="4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высококвалифицированный специалист</a:t>
            </a:r>
          </a:p>
        </p:txBody>
      </p:sp>
      <p:pic>
        <p:nvPicPr>
          <p:cNvPr id="1026" name="Picture 2" descr="https://avatars.mds.yandex.net/i?id=a6a6223ead9eba24f760788df5820b8c-5238336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3" y="2204865"/>
            <a:ext cx="1440161" cy="121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ttps://akadem-sintez.ru/images/2020/06/05/akademia-web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846" y="1263815"/>
            <a:ext cx="1484252" cy="146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https://avatars.mds.yandex.net/i?id=6b3f9f03adc6e2e70dd890a8be6b8d34_l-4219930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20" y="3002977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95600" y="226708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ПРОГРАММА ПОПУЛЯРИЗАЦИИ 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ФП «ПРОФЕССИОНАЛИТЕТ»</a:t>
            </a:r>
          </a:p>
        </p:txBody>
      </p:sp>
      <p:pic>
        <p:nvPicPr>
          <p:cNvPr id="9" name="Picture 2" descr="C:\Users\User\Desktop\логотип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06" y="84683"/>
            <a:ext cx="1231538" cy="4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01264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2858</TotalTime>
  <Words>1474</Words>
  <Application>Microsoft Office PowerPoint</Application>
  <PresentationFormat>Широкоэкранный</PresentationFormat>
  <Paragraphs>380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Dela Gothic One</vt:lpstr>
      <vt:lpstr>Franklin Gothic Heavy</vt:lpstr>
      <vt:lpstr>Times New Roman</vt:lpstr>
      <vt:lpstr>Trebuchet MS</vt:lpstr>
      <vt:lpstr>Wingdings</vt:lpstr>
      <vt:lpstr>Wingdings 3</vt:lpstr>
      <vt:lpstr>Аспект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ПРОФЕССИОНАЛЬНОЕ ОБУЧЕНИЕ за 2021/2022 уч. год </vt:lpstr>
      <vt:lpstr>Презентация PowerPoint</vt:lpstr>
      <vt:lpstr>Презентация PowerPoint</vt:lpstr>
      <vt:lpstr>Презентация PowerPoint</vt:lpstr>
      <vt:lpstr>ЦЕЛЬ ПРОГРАММЫ: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USHT-sk4</cp:lastModifiedBy>
  <cp:revision>264</cp:revision>
  <dcterms:created xsi:type="dcterms:W3CDTF">2021-12-13T07:31:39Z</dcterms:created>
  <dcterms:modified xsi:type="dcterms:W3CDTF">2023-05-12T06:07:31Z</dcterms:modified>
</cp:coreProperties>
</file>